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6"/>
  </p:sldMasterIdLst>
  <p:sldIdLst>
    <p:sldId id="256" r:id="rId37"/>
    <p:sldId id="257" r:id="rId38"/>
    <p:sldId id="259" r:id="rId39"/>
    <p:sldId id="264" r:id="rId40"/>
    <p:sldId id="263" r:id="rId41"/>
    <p:sldId id="281" r:id="rId42"/>
    <p:sldId id="262" r:id="rId43"/>
    <p:sldId id="307" r:id="rId44"/>
    <p:sldId id="267" r:id="rId45"/>
    <p:sldId id="296" r:id="rId46"/>
    <p:sldId id="266" r:id="rId47"/>
    <p:sldId id="297" r:id="rId48"/>
    <p:sldId id="295" r:id="rId49"/>
    <p:sldId id="305" r:id="rId50"/>
    <p:sldId id="306" r:id="rId51"/>
    <p:sldId id="271" r:id="rId52"/>
    <p:sldId id="302" r:id="rId53"/>
    <p:sldId id="300" r:id="rId54"/>
    <p:sldId id="301" r:id="rId55"/>
    <p:sldId id="268" r:id="rId56"/>
    <p:sldId id="272" r:id="rId57"/>
    <p:sldId id="308" r:id="rId58"/>
    <p:sldId id="279" r:id="rId59"/>
    <p:sldId id="280" r:id="rId60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3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63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slide" Target="slides/slide1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5" Type="http://schemas.openxmlformats.org/officeDocument/2006/relationships/customXml" Target="../customXml/item5.xml"/><Relationship Id="rId61" Type="http://schemas.openxmlformats.org/officeDocument/2006/relationships/presProps" Target="pres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56" Type="http://schemas.openxmlformats.org/officeDocument/2006/relationships/slide" Target="slides/slide20.xml"/><Relationship Id="rId64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15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20" Type="http://schemas.openxmlformats.org/officeDocument/2006/relationships/customXml" Target="../customXml/item20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Master" Target="slideMasters/slideMaster1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23.xml"/><Relationship Id="rId7" Type="http://schemas.openxmlformats.org/officeDocument/2006/relationships/image" Target="../media/image4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3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30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20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18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9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customXml" Target="../../customXml/item22.xml"/><Relationship Id="rId6" Type="http://schemas.openxmlformats.org/officeDocument/2006/relationships/image" Target="../media/image45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0.png"/><Relationship Id="rId7" Type="http://schemas.openxmlformats.org/officeDocument/2006/relationships/image" Target="../media/image49.jp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4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20.png"/><Relationship Id="rId7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0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5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9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0.pn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039304"/>
            <a:ext cx="15270846" cy="2407558"/>
          </a:xfrm>
        </p:spPr>
        <p:txBody>
          <a:bodyPr/>
          <a:lstStyle/>
          <a:p>
            <a:r>
              <a:rPr lang="pt-BR" sz="6000" dirty="0"/>
              <a:t>COMO ATRAIR ESTUDANTES DE MEDICINA PARA </a:t>
            </a:r>
            <a:r>
              <a:rPr lang="pt-BR" sz="6000"/>
              <a:t>A PATOLOGIA</a:t>
            </a:r>
            <a:endParaRPr lang="pt-BR" sz="6000" dirty="0"/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0DB502C4-E14A-9D47-8E72-C54F324B041B}"/>
              </a:ext>
            </a:extLst>
          </p:cNvPr>
          <p:cNvSpPr txBox="1">
            <a:spLocks/>
          </p:cNvSpPr>
          <p:nvPr/>
        </p:nvSpPr>
        <p:spPr>
          <a:xfrm>
            <a:off x="1454150" y="8194486"/>
            <a:ext cx="10274788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300" kern="1200" baseline="0">
                <a:solidFill>
                  <a:srgbClr val="4E5447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/>
              <a:t>Patologista do Hospital Israelita Albert Einstein e Professora adjunta do Dept. de Patologia da EPM/UNIFESP e FCMS</a:t>
            </a:r>
            <a:endParaRPr lang="pt-BR" sz="3200" dirty="0"/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9511913C-1C74-A7FC-6886-EF4F35DE6A2C}"/>
              </a:ext>
            </a:extLst>
          </p:cNvPr>
          <p:cNvSpPr txBox="1">
            <a:spLocks/>
          </p:cNvSpPr>
          <p:nvPr/>
        </p:nvSpPr>
        <p:spPr>
          <a:xfrm>
            <a:off x="1454150" y="7493489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300" kern="1200" baseline="0">
                <a:solidFill>
                  <a:srgbClr val="4E5447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Prof</a:t>
            </a:r>
            <a:r>
              <a:rPr lang="pt-BR" baseline="30000"/>
              <a:t>a</a:t>
            </a:r>
            <a:r>
              <a:rPr lang="pt-BR"/>
              <a:t>. Dr</a:t>
            </a:r>
            <a:r>
              <a:rPr lang="pt-BR" baseline="30000"/>
              <a:t>a</a:t>
            </a:r>
            <a:r>
              <a:rPr lang="pt-BR"/>
              <a:t>. Karla Kabbach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7" y="2002662"/>
            <a:ext cx="2757714" cy="480167"/>
          </a:xfrm>
          <a:prstGeom prst="rect">
            <a:avLst/>
          </a:prstGeom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C452D3BF-87E7-FF5D-D971-563143F6CCCB}"/>
              </a:ext>
            </a:extLst>
          </p:cNvPr>
          <p:cNvSpPr txBox="1"/>
          <p:nvPr/>
        </p:nvSpPr>
        <p:spPr>
          <a:xfrm>
            <a:off x="867918" y="2824452"/>
            <a:ext cx="7817786" cy="59093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0" tIns="0" rIns="0" bIns="0" rtlCol="0" anchor="t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 CARCINOMA MAMÁRIO INVASIVO DE TIPO NÃO ESPECIAL (CARCINOMA DUCTAL INVASIVO), GRAU 3 NUCLEAR E GRAU 3 HISTOLÓGICO (NOTTINGHAM)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. Grau nuclear: 3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. Grau </a:t>
            </a:r>
            <a:r>
              <a:rPr lang="en-US" sz="2400" dirty="0" err="1">
                <a:solidFill>
                  <a:srgbClr val="000000"/>
                </a:solidFill>
              </a:rPr>
              <a:t>arquitetural</a:t>
            </a:r>
            <a:r>
              <a:rPr lang="en-US" sz="2400" dirty="0">
                <a:solidFill>
                  <a:srgbClr val="000000"/>
                </a:solidFill>
              </a:rPr>
              <a:t>: 3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. Grau </a:t>
            </a:r>
            <a:r>
              <a:rPr lang="en-US" sz="2400" dirty="0" err="1">
                <a:solidFill>
                  <a:srgbClr val="000000"/>
                </a:solidFill>
              </a:rPr>
              <a:t>mitótico</a:t>
            </a:r>
            <a:r>
              <a:rPr lang="en-US" sz="2400" dirty="0">
                <a:solidFill>
                  <a:srgbClr val="000000"/>
                </a:solidFill>
              </a:rPr>
              <a:t>: 2 ( 9 mitoses /10 CGA  de 0,196 mm2)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Localização</a:t>
            </a:r>
            <a:r>
              <a:rPr lang="en-US" sz="2400" dirty="0">
                <a:solidFill>
                  <a:srgbClr val="000000"/>
                </a:solidFill>
              </a:rPr>
              <a:t>: QSM de mama </a:t>
            </a:r>
            <a:r>
              <a:rPr lang="en-US" sz="2400" dirty="0" err="1">
                <a:solidFill>
                  <a:srgbClr val="000000"/>
                </a:solidFill>
              </a:rPr>
              <a:t>direita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Componente</a:t>
            </a:r>
            <a:r>
              <a:rPr lang="en-US" sz="2400" dirty="0">
                <a:solidFill>
                  <a:srgbClr val="000000"/>
                </a:solidFill>
              </a:rPr>
              <a:t> intraductal: </a:t>
            </a:r>
            <a:r>
              <a:rPr lang="en-US" sz="2400" dirty="0" err="1">
                <a:solidFill>
                  <a:srgbClr val="000000"/>
                </a:solidFill>
              </a:rPr>
              <a:t>não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detectado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Invasão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angiolinfática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 err="1">
                <a:solidFill>
                  <a:srgbClr val="000000"/>
                </a:solidFill>
              </a:rPr>
              <a:t>presente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Infiltrado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linfocítico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intratumoral</a:t>
            </a:r>
            <a:r>
              <a:rPr lang="en-US" sz="2400" dirty="0">
                <a:solidFill>
                  <a:srgbClr val="000000"/>
                </a:solidFill>
              </a:rPr>
              <a:t> (</a:t>
            </a:r>
            <a:r>
              <a:rPr lang="en-US" sz="2400" i="1" dirty="0">
                <a:solidFill>
                  <a:srgbClr val="000000"/>
                </a:solidFill>
              </a:rPr>
              <a:t>Salgado et al, 2014</a:t>
            </a:r>
            <a:r>
              <a:rPr lang="en-US" sz="2400" dirty="0">
                <a:solidFill>
                  <a:srgbClr val="000000"/>
                </a:solidFill>
              </a:rPr>
              <a:t>): 10%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. Pele: </a:t>
            </a:r>
            <a:r>
              <a:rPr lang="en-US" sz="2400" dirty="0" err="1">
                <a:solidFill>
                  <a:srgbClr val="000000"/>
                </a:solidFill>
              </a:rPr>
              <a:t>comprometida</a:t>
            </a:r>
            <a:r>
              <a:rPr lang="en-US" sz="2400" dirty="0">
                <a:solidFill>
                  <a:srgbClr val="000000"/>
                </a:solidFill>
              </a:rPr>
              <a:t> pela neoplasia, com </a:t>
            </a:r>
            <a:r>
              <a:rPr lang="en-US" sz="2400" dirty="0" err="1">
                <a:solidFill>
                  <a:srgbClr val="000000"/>
                </a:solidFill>
              </a:rPr>
              <a:t>ulceração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Margens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cirúrgicas</a:t>
            </a:r>
            <a:r>
              <a:rPr lang="en-US" sz="2400" dirty="0">
                <a:solidFill>
                  <a:srgbClr val="000000"/>
                </a:solidFill>
              </a:rPr>
              <a:t>: livres de neoplasia  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METÁSTASE DE CARCINOMA EM 01 LINFONODO (01/03)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Tamanho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metástase</a:t>
            </a:r>
            <a:r>
              <a:rPr lang="en-US" sz="2400" dirty="0">
                <a:solidFill>
                  <a:srgbClr val="000000"/>
                </a:solidFill>
              </a:rPr>
              <a:t>: 5,0 mm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Presença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extensão</a:t>
            </a:r>
            <a:r>
              <a:rPr lang="en-US" sz="2400" dirty="0">
                <a:solidFill>
                  <a:srgbClr val="000000"/>
                </a:solidFill>
              </a:rPr>
              <a:t> extracapsular  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62673C87-0F50-95CB-A8E4-FD78B578069C}"/>
              </a:ext>
            </a:extLst>
          </p:cNvPr>
          <p:cNvSpPr txBox="1"/>
          <p:nvPr/>
        </p:nvSpPr>
        <p:spPr>
          <a:xfrm>
            <a:off x="9144000" y="2624333"/>
            <a:ext cx="8539851" cy="63095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Receptor de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estrógeno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positivo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, forte, 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&gt;95%% das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células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neoplásicas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Receptor de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progesterona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positivo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, forte,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&gt; 95% das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células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neoplásicas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HER-2/neu: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positivo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escore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3)</a:t>
            </a:r>
          </a:p>
          <a:p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Ki-67: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positivo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70% das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células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neoplásicas</a:t>
            </a:r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CONCLUSÃO: </a:t>
            </a:r>
          </a:p>
          <a:p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cs typeface="Arial" panose="020B0604020202020204" pitchFamily="34" charset="0"/>
              </a:rPr>
              <a:t>CARCINOMA MAMÁRIO INVASIVO DE TIPO NÃO ESPECIAL (CARCINOMA DUCTAL INVASIVO), POSITIVO PARA RECEPTORES HORMONAIS DE ESTRÓGENO E PROGESTERONA, POSITIVO (3+) PARA HER-2, COM ÍNDICE DE PROLIFERAÇÃO CELULAR DE 70%</a:t>
            </a:r>
          </a:p>
          <a:p>
            <a:pPr algn="ctr">
              <a:lnSpc>
                <a:spcPts val="3403"/>
              </a:lnSpc>
            </a:pPr>
            <a:endParaRPr lang="en-US" sz="2164" dirty="0">
              <a:solidFill>
                <a:srgbClr val="000000"/>
              </a:solidFill>
              <a:latin typeface="Open Sans Light Bold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85AC12D-D7E2-0421-85F1-2BAA42643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94" y="444909"/>
            <a:ext cx="11665975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4800" dirty="0"/>
              <a:t>Dinâmicas de aulas teórico-práticas</a:t>
            </a:r>
            <a:br>
              <a:rPr lang="pt-BR" sz="4800" dirty="0"/>
            </a:br>
            <a:r>
              <a:rPr lang="pt-BR" sz="4800" dirty="0"/>
              <a:t>Estruturação e interpretação crítica do laudo</a:t>
            </a:r>
          </a:p>
        </p:txBody>
      </p:sp>
    </p:spTree>
    <p:extLst>
      <p:ext uri="{BB962C8B-B14F-4D97-AF65-F5344CB8AC3E}">
        <p14:creationId xmlns:p14="http://schemas.microsoft.com/office/powerpoint/2010/main" val="366472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7620" y="167234"/>
            <a:ext cx="11665975" cy="1216131"/>
          </a:xfrm>
        </p:spPr>
        <p:txBody>
          <a:bodyPr/>
          <a:lstStyle/>
          <a:p>
            <a:r>
              <a:rPr lang="pt-BR" sz="4800" dirty="0"/>
              <a:t>Gamificação e ferramentas de avaliação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0" y="1310275"/>
            <a:ext cx="2757714" cy="480167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C2224946-82B6-A7AB-05B5-3A589A112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27" y="6806385"/>
            <a:ext cx="2077659" cy="1922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7A118666-BC0D-0252-11B3-AE9560A5E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27" y="4442332"/>
            <a:ext cx="2221503" cy="1922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Forma&#10;&#10;Descrição gerada automaticamente">
            <a:extLst>
              <a:ext uri="{FF2B5EF4-FFF2-40B4-BE49-F238E27FC236}">
                <a16:creationId xmlns:a16="http://schemas.microsoft.com/office/drawing/2014/main" id="{96C9F623-F53B-7A53-2029-22AAEEDF6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83" y="1907285"/>
            <a:ext cx="2250192" cy="2201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2C0F03F0-3C50-EFA5-0392-97F5DA77E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29" y="1883527"/>
            <a:ext cx="7606971" cy="4176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B9D5186D-48C3-73DC-906F-1805127BE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95" y="6364942"/>
            <a:ext cx="6866405" cy="3586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8551ACD-709F-6A8F-AB20-044B6F731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165" y="6364942"/>
            <a:ext cx="5987670" cy="35864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3398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3821" y="324867"/>
            <a:ext cx="11665975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4800" dirty="0"/>
              <a:t>Tarefa pós aula</a:t>
            </a:r>
            <a:br>
              <a:rPr lang="pt-BR" sz="4800" dirty="0"/>
            </a:br>
            <a:r>
              <a:rPr lang="pt-BR" sz="4800" dirty="0"/>
              <a:t>Mapas mentais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1" y="1901123"/>
            <a:ext cx="2757714" cy="480167"/>
          </a:xfrm>
          <a:prstGeom prst="rect">
            <a:avLst/>
          </a:prstGeom>
        </p:spPr>
      </p:pic>
      <p:pic>
        <p:nvPicPr>
          <p:cNvPr id="9" name="Imagem 8" descr="Diagrama, Gráfico de funil&#10;&#10;Descrição gerada automaticamente">
            <a:extLst>
              <a:ext uri="{FF2B5EF4-FFF2-40B4-BE49-F238E27FC236}">
                <a16:creationId xmlns:a16="http://schemas.microsoft.com/office/drawing/2014/main" id="{20B38C33-835C-E504-7176-B2C73955F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35" y="2381290"/>
            <a:ext cx="14224530" cy="7198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7889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2457" y="284094"/>
            <a:ext cx="11665975" cy="1216131"/>
          </a:xfrm>
        </p:spPr>
        <p:txBody>
          <a:bodyPr/>
          <a:lstStyle/>
          <a:p>
            <a:r>
              <a:rPr lang="pt-BR" dirty="0"/>
              <a:t>Relação professor- aluno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7" y="1403632"/>
            <a:ext cx="2757714" cy="480167"/>
          </a:xfrm>
          <a:prstGeom prst="rect">
            <a:avLst/>
          </a:prstGeom>
        </p:spPr>
      </p:pic>
      <p:pic>
        <p:nvPicPr>
          <p:cNvPr id="5" name="Imagem 4" descr="Imagem em preto e branco com texto preto sobre fundo branco&#10;&#10;Descrição gerada automaticamente">
            <a:extLst>
              <a:ext uri="{FF2B5EF4-FFF2-40B4-BE49-F238E27FC236}">
                <a16:creationId xmlns:a16="http://schemas.microsoft.com/office/drawing/2014/main" id="{2BC1B87B-0CA0-2DC7-F2AF-4D6B9332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34" y="1901123"/>
            <a:ext cx="11483931" cy="4786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 descr="Diagrama&#10;&#10;Descrição gerada automaticamente com confiança baixa">
            <a:extLst>
              <a:ext uri="{FF2B5EF4-FFF2-40B4-BE49-F238E27FC236}">
                <a16:creationId xmlns:a16="http://schemas.microsoft.com/office/drawing/2014/main" id="{8EB83EF2-C7C0-7B82-E7E0-1948DE048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99" y="6848486"/>
            <a:ext cx="3378200" cy="2959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7185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1432" y="569864"/>
            <a:ext cx="13333556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4800" dirty="0"/>
              <a:t>Residência médica: detalhes sobre a especialidade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8" y="1280952"/>
            <a:ext cx="2757714" cy="480167"/>
          </a:xfrm>
          <a:prstGeom prst="rect">
            <a:avLst/>
          </a:prstGeom>
        </p:spPr>
      </p:pic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BF0B5F6B-DCFC-2911-68B0-372EFBD8E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2126654"/>
            <a:ext cx="16725900" cy="786164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O que é anatomia patológica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Diferenças entre anatomia patológica e patologia clínica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Importância da patologia na medicina e relação com pacientes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Programa de residência médica: tempo e tipos de treinamento, locais e diferenciais importantes para escolha de onde fazer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Subespecialidades dentro da patologia e racional na rotina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Plantões: necrópsia  e congelação intraoperatória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Rotina de trabalho e remuneração média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Perspectivas futuras: patologia digital e inteligência artificial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56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3493" y="204255"/>
            <a:ext cx="11665975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4800" dirty="0"/>
              <a:t>Animações com temas práticos</a:t>
            </a:r>
            <a:br>
              <a:rPr lang="pt-BR" sz="4800" dirty="0"/>
            </a:br>
            <a:r>
              <a:rPr lang="pt-BR" sz="4800" dirty="0"/>
              <a:t>Rotina laboratorial: jornada do exame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5" y="1661039"/>
            <a:ext cx="2757714" cy="480167"/>
          </a:xfrm>
          <a:prstGeom prst="rect">
            <a:avLst/>
          </a:prstGeom>
        </p:spPr>
      </p:pic>
      <p:pic>
        <p:nvPicPr>
          <p:cNvPr id="7" name="[PROVA] 09_PROCESSAMENTO HISTOLOGICO">
            <a:hlinkClick r:id="" action="ppaction://media"/>
            <a:extLst>
              <a:ext uri="{FF2B5EF4-FFF2-40B4-BE49-F238E27FC236}">
                <a16:creationId xmlns:a16="http://schemas.microsoft.com/office/drawing/2014/main" id="{E8EFF65A-5601-B316-D6EF-A30DC3FEA6A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8990" y="2141206"/>
            <a:ext cx="13350020" cy="75093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2242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Mídias sociais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7" y="1662942"/>
            <a:ext cx="2757714" cy="480167"/>
          </a:xfrm>
          <a:prstGeom prst="rect">
            <a:avLst/>
          </a:prstGeom>
        </p:spPr>
      </p:pic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3C15858-5140-2088-36B5-18ED4FA47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92" y="2980392"/>
            <a:ext cx="7048500" cy="2501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33E68E0-711D-689C-DA6C-156597F52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" y="6055658"/>
            <a:ext cx="9747312" cy="28545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229CFEA-8D83-938E-6E90-2A8589307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027" y="1903025"/>
            <a:ext cx="4476381" cy="7563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5965414F-6DDE-BEEE-B11E-4D3007E06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027" y="5810105"/>
            <a:ext cx="4476381" cy="1184589"/>
          </a:xfrm>
          <a:prstGeom prst="rect">
            <a:avLst/>
          </a:prstGeom>
        </p:spPr>
      </p:pic>
      <p:sp>
        <p:nvSpPr>
          <p:cNvPr id="11" name="Seta para a Esquerda 10">
            <a:extLst>
              <a:ext uri="{FF2B5EF4-FFF2-40B4-BE49-F238E27FC236}">
                <a16:creationId xmlns:a16="http://schemas.microsoft.com/office/drawing/2014/main" id="{10603D4F-6FFE-40CD-FABD-F8B31023C52A}"/>
              </a:ext>
            </a:extLst>
          </p:cNvPr>
          <p:cNvSpPr/>
          <p:nvPr/>
        </p:nvSpPr>
        <p:spPr>
          <a:xfrm rot="19981411">
            <a:off x="16692282" y="6402399"/>
            <a:ext cx="1308847" cy="59229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8683F16-9851-ACE6-BAFF-6E14FD5BE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027" y="8281584"/>
            <a:ext cx="4476380" cy="11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53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800" dirty="0"/>
              <a:t>Mídias sociais: rotina do patologista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7" y="1662942"/>
            <a:ext cx="2757714" cy="480167"/>
          </a:xfrm>
          <a:prstGeom prst="rect">
            <a:avLst/>
          </a:prstGeom>
        </p:spPr>
      </p:pic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6F64E92B-91D6-688E-C4D2-B46563E79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28" y="2645981"/>
            <a:ext cx="3587216" cy="4995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770BB72B-07F1-549E-B2B3-D6EB511F0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046" y="2645981"/>
            <a:ext cx="3133645" cy="4921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 descr="Câmera fotográfica em cima da mesa&#10;&#10;Descrição gerada automaticamente com confiança média">
            <a:extLst>
              <a:ext uri="{FF2B5EF4-FFF2-40B4-BE49-F238E27FC236}">
                <a16:creationId xmlns:a16="http://schemas.microsoft.com/office/drawing/2014/main" id="{2FDCAAE2-615D-2FE8-9C92-1DE38A293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9" y="2553255"/>
            <a:ext cx="3531273" cy="4995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m 15" descr="Uma imagem contendo no interior, homem, cozinha, avião&#10;&#10;Descrição gerada automaticamente">
            <a:extLst>
              <a:ext uri="{FF2B5EF4-FFF2-40B4-BE49-F238E27FC236}">
                <a16:creationId xmlns:a16="http://schemas.microsoft.com/office/drawing/2014/main" id="{B8F527C3-0189-E8B8-BB6B-1A3DFFCF6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575" y="2607032"/>
            <a:ext cx="3652060" cy="49950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AC35627-DB48-F672-B04F-8A6C27529EE7}"/>
              </a:ext>
            </a:extLst>
          </p:cNvPr>
          <p:cNvSpPr txBox="1"/>
          <p:nvPr/>
        </p:nvSpPr>
        <p:spPr>
          <a:xfrm>
            <a:off x="986580" y="8176573"/>
            <a:ext cx="18467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Microscopia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724F4D2-8C9D-F4E1-75CA-EE55B43C79C1}"/>
              </a:ext>
            </a:extLst>
          </p:cNvPr>
          <p:cNvSpPr txBox="1"/>
          <p:nvPr/>
        </p:nvSpPr>
        <p:spPr>
          <a:xfrm>
            <a:off x="4705240" y="8176572"/>
            <a:ext cx="18467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Congelação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19412B8-2556-B523-6CBD-67765C8F7ABA}"/>
              </a:ext>
            </a:extLst>
          </p:cNvPr>
          <p:cNvSpPr txBox="1"/>
          <p:nvPr/>
        </p:nvSpPr>
        <p:spPr>
          <a:xfrm>
            <a:off x="8423900" y="8176571"/>
            <a:ext cx="18467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Macroscopia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87FA859-E516-C697-C266-8431B3DCB4AF}"/>
              </a:ext>
            </a:extLst>
          </p:cNvPr>
          <p:cNvSpPr txBox="1"/>
          <p:nvPr/>
        </p:nvSpPr>
        <p:spPr>
          <a:xfrm>
            <a:off x="12241161" y="8176570"/>
            <a:ext cx="18467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Docência</a:t>
            </a:r>
          </a:p>
        </p:txBody>
      </p:sp>
      <p:pic>
        <p:nvPicPr>
          <p:cNvPr id="24" name="Imagem 23" descr="Uma imagem contendo no interior, janela, mesa, grande&#10;&#10;Descrição gerada automaticamente">
            <a:extLst>
              <a:ext uri="{FF2B5EF4-FFF2-40B4-BE49-F238E27FC236}">
                <a16:creationId xmlns:a16="http://schemas.microsoft.com/office/drawing/2014/main" id="{34F60803-DECE-2689-B883-6B860D4C10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837" y="2645981"/>
            <a:ext cx="3587216" cy="49023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2194321E-8B99-0B79-B0F1-89DA198D5787}"/>
              </a:ext>
            </a:extLst>
          </p:cNvPr>
          <p:cNvSpPr txBox="1"/>
          <p:nvPr/>
        </p:nvSpPr>
        <p:spPr>
          <a:xfrm>
            <a:off x="15653503" y="8176569"/>
            <a:ext cx="18467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Necrópsia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96C4241-C770-6D64-124B-1A459586B9AC}"/>
              </a:ext>
            </a:extLst>
          </p:cNvPr>
          <p:cNvSpPr txBox="1"/>
          <p:nvPr/>
        </p:nvSpPr>
        <p:spPr>
          <a:xfrm>
            <a:off x="11168844" y="9266513"/>
            <a:ext cx="18467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Residência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5A01CEF-71C3-99F8-71FD-89D70D0E1386}"/>
              </a:ext>
            </a:extLst>
          </p:cNvPr>
          <p:cNvSpPr txBox="1"/>
          <p:nvPr/>
        </p:nvSpPr>
        <p:spPr>
          <a:xfrm>
            <a:off x="13401056" y="9266513"/>
            <a:ext cx="18467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Graduação</a:t>
            </a:r>
          </a:p>
        </p:txBody>
      </p:sp>
    </p:spTree>
    <p:extLst>
      <p:ext uri="{BB962C8B-B14F-4D97-AF65-F5344CB8AC3E}">
        <p14:creationId xmlns:p14="http://schemas.microsoft.com/office/powerpoint/2010/main" val="2709930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2103" y="348431"/>
            <a:ext cx="11665975" cy="1216131"/>
          </a:xfrm>
        </p:spPr>
        <p:txBody>
          <a:bodyPr/>
          <a:lstStyle/>
          <a:p>
            <a:r>
              <a:rPr lang="pt-BR" dirty="0"/>
              <a:t>Patologia digital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3" y="1523759"/>
            <a:ext cx="2757714" cy="480167"/>
          </a:xfrm>
          <a:prstGeom prst="rect">
            <a:avLst/>
          </a:prstGeom>
        </p:spPr>
      </p:pic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4BFFB7D-858B-689A-B98E-05EFE0A82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07" y="2141207"/>
            <a:ext cx="15668546" cy="68975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0878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2103" y="348431"/>
            <a:ext cx="11665975" cy="1216131"/>
          </a:xfrm>
        </p:spPr>
        <p:txBody>
          <a:bodyPr/>
          <a:lstStyle/>
          <a:p>
            <a:r>
              <a:rPr lang="pt-BR" sz="6000" dirty="0"/>
              <a:t>Inteligência artificial na patologia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3" y="1523759"/>
            <a:ext cx="2757714" cy="480167"/>
          </a:xfrm>
          <a:prstGeom prst="rect">
            <a:avLst/>
          </a:prstGeom>
        </p:spPr>
      </p:pic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12B55EA6-201B-D5CE-801B-E2D8F2355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3" y="2446218"/>
            <a:ext cx="10407924" cy="19308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6BC0D42-2DDA-4CA7-6131-24540D3BED57}"/>
              </a:ext>
            </a:extLst>
          </p:cNvPr>
          <p:cNvSpPr txBox="1"/>
          <p:nvPr/>
        </p:nvSpPr>
        <p:spPr>
          <a:xfrm>
            <a:off x="716056" y="9476434"/>
            <a:ext cx="61007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Frey, P. et al </a:t>
            </a:r>
            <a:r>
              <a:rPr lang="pt-BR" sz="80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Journal</a:t>
            </a:r>
            <a:r>
              <a:rPr lang="pt-BR" sz="8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 </a:t>
            </a:r>
            <a:r>
              <a:rPr lang="pt-BR" sz="80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of</a:t>
            </a:r>
            <a:r>
              <a:rPr lang="pt-BR" sz="8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 </a:t>
            </a:r>
            <a:r>
              <a:rPr lang="pt-BR" sz="80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Clinical</a:t>
            </a:r>
            <a:r>
              <a:rPr lang="pt-BR" sz="8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 </a:t>
            </a:r>
            <a:r>
              <a:rPr lang="pt-BR" sz="80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Oncology</a:t>
            </a:r>
            <a:r>
              <a:rPr lang="pt-BR" sz="8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 Volume 41, </a:t>
            </a:r>
            <a:r>
              <a:rPr lang="pt-BR" sz="800" dirty="0" err="1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Number</a:t>
            </a:r>
            <a:r>
              <a:rPr lang="pt-BR" sz="8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</a:rPr>
              <a:t> 16_suppl </a:t>
            </a:r>
            <a:endParaRPr lang="pt-BR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8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E6BEA4D-A146-35EB-9F52-391D4921C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30" y="4754693"/>
            <a:ext cx="7514570" cy="4344087"/>
          </a:xfrm>
          <a:prstGeom prst="rect">
            <a:avLst/>
          </a:prstGeom>
        </p:spPr>
      </p:pic>
      <p:pic>
        <p:nvPicPr>
          <p:cNvPr id="9" name="Imagem 8" descr="Tela de computador&#10;&#10;Descrição gerada automaticamente com confiança média">
            <a:extLst>
              <a:ext uri="{FF2B5EF4-FFF2-40B4-BE49-F238E27FC236}">
                <a16:creationId xmlns:a16="http://schemas.microsoft.com/office/drawing/2014/main" id="{3AABE395-31AF-D07D-ACD2-8BB7DB673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434" y="2019614"/>
            <a:ext cx="5706578" cy="4193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Mulher em frente a computador&#10;&#10;Descrição gerada automaticamente">
            <a:extLst>
              <a:ext uri="{FF2B5EF4-FFF2-40B4-BE49-F238E27FC236}">
                <a16:creationId xmlns:a16="http://schemas.microsoft.com/office/drawing/2014/main" id="{0432B0AC-2D68-9D01-07BF-081846AFD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325" y="6655107"/>
            <a:ext cx="7192795" cy="28085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65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/>
              <a:t>Dr</a:t>
            </a:r>
            <a:r>
              <a:rPr lang="pt-BR" dirty="0"/>
              <a:t>(a). Karla Calaça Kabbach Prigenzi afirma NÃO ter conflitos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009B3D64-994B-1BDF-7967-2B058FC7C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18" y="152874"/>
            <a:ext cx="7772400" cy="3174868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252FF66-3BC6-31B5-3E62-100035FC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6777" y="482900"/>
            <a:ext cx="1889213" cy="294767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158C9015-460C-A3FB-3609-042CC0CBA97C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60543" y="4075373"/>
            <a:ext cx="8475311" cy="6289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pc="74" dirty="0"/>
              <a:t>“I initially considered a career in pathology because I wanted to have a </a:t>
            </a:r>
            <a:r>
              <a:rPr lang="en-US" sz="2400" b="1" spc="74" dirty="0"/>
              <a:t>good work-life balance</a:t>
            </a:r>
            <a:r>
              <a:rPr lang="en-US" sz="2400" spc="74" dirty="0"/>
              <a:t>. </a:t>
            </a:r>
          </a:p>
          <a:p>
            <a:pPr algn="ctr">
              <a:lnSpc>
                <a:spcPct val="100000"/>
              </a:lnSpc>
            </a:pPr>
            <a:r>
              <a:rPr lang="en-US" sz="2400" spc="74" dirty="0"/>
              <a:t>However, the field has offered me so much more. I love my job. I love how </a:t>
            </a:r>
            <a:r>
              <a:rPr lang="en-US" sz="2400" b="1" spc="74" dirty="0"/>
              <a:t>easily teaching and research are integrated in my day-to-day practice. </a:t>
            </a:r>
          </a:p>
          <a:p>
            <a:pPr algn="ctr">
              <a:lnSpc>
                <a:spcPct val="100000"/>
              </a:lnSpc>
            </a:pPr>
            <a:r>
              <a:rPr lang="en-US" sz="2400" spc="74" dirty="0"/>
              <a:t>I love the need to participate in </a:t>
            </a:r>
            <a:r>
              <a:rPr lang="en-US" sz="2400" b="1" spc="74" dirty="0"/>
              <a:t>lifelong learning</a:t>
            </a:r>
            <a:r>
              <a:rPr lang="en-US" sz="2400" spc="74" dirty="0"/>
              <a:t> to stay on top of my field, and </a:t>
            </a:r>
            <a:r>
              <a:rPr lang="en-US" sz="2400" spc="74" dirty="0" err="1"/>
              <a:t>i</a:t>
            </a:r>
            <a:r>
              <a:rPr lang="en-US" sz="2400" spc="74" dirty="0"/>
              <a:t> love the </a:t>
            </a:r>
            <a:r>
              <a:rPr lang="en-US" sz="2400" b="1" spc="74" dirty="0"/>
              <a:t>variety and challenges that come with each day</a:t>
            </a:r>
            <a:r>
              <a:rPr lang="en-US" sz="2400" spc="74" dirty="0"/>
              <a:t>”</a:t>
            </a:r>
          </a:p>
          <a:p>
            <a:pPr algn="ctr">
              <a:lnSpc>
                <a:spcPct val="100000"/>
              </a:lnSpc>
            </a:pPr>
            <a:r>
              <a:rPr lang="en-US" sz="2400" spc="74" dirty="0"/>
              <a:t>- Dr. Natasha m. Savage</a:t>
            </a:r>
          </a:p>
          <a:p>
            <a:pPr algn="ctr">
              <a:lnSpc>
                <a:spcPts val="6019"/>
              </a:lnSpc>
            </a:pPr>
            <a:endParaRPr lang="en-US" sz="2499" spc="74" dirty="0">
              <a:solidFill>
                <a:srgbClr val="6C11DF"/>
              </a:solidFill>
              <a:latin typeface="Roboto"/>
            </a:endParaRPr>
          </a:p>
          <a:p>
            <a:pPr algn="ctr">
              <a:lnSpc>
                <a:spcPts val="6019"/>
              </a:lnSpc>
            </a:pPr>
            <a:endParaRPr lang="en-US" sz="2499" spc="74" dirty="0">
              <a:solidFill>
                <a:srgbClr val="6C11DF"/>
              </a:solidFill>
              <a:latin typeface="Roboto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580942C5-829E-C95A-FE59-3EF20C2350D9}"/>
              </a:ext>
            </a:extLst>
          </p:cNvPr>
          <p:cNvSpPr txBox="1"/>
          <p:nvPr/>
        </p:nvSpPr>
        <p:spPr>
          <a:xfrm>
            <a:off x="10289980" y="4585596"/>
            <a:ext cx="7065692" cy="3470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565755"/>
                </a:solidFill>
              </a:rPr>
              <a:t>“A career in pathology offers </a:t>
            </a:r>
            <a:r>
              <a:rPr lang="en-US" sz="2400" b="1" dirty="0">
                <a:solidFill>
                  <a:srgbClr val="565755"/>
                </a:solidFill>
              </a:rPr>
              <a:t>daily opportunities to think critically, problem solve, and work both independently and as a member of a team. </a:t>
            </a:r>
          </a:p>
          <a:p>
            <a:pPr algn="ctr"/>
            <a:endParaRPr lang="en-US" sz="2400" dirty="0">
              <a:solidFill>
                <a:srgbClr val="565755"/>
              </a:solidFill>
            </a:endParaRPr>
          </a:p>
          <a:p>
            <a:pPr algn="ctr"/>
            <a:r>
              <a:rPr lang="en-US" sz="2400" dirty="0">
                <a:solidFill>
                  <a:srgbClr val="565755"/>
                </a:solidFill>
              </a:rPr>
              <a:t>I enjoy </a:t>
            </a:r>
            <a:r>
              <a:rPr lang="en-US" sz="2400" b="1" dirty="0">
                <a:solidFill>
                  <a:srgbClr val="565755"/>
                </a:solidFill>
              </a:rPr>
              <a:t>learning new things daily</a:t>
            </a:r>
            <a:r>
              <a:rPr lang="en-US" sz="2400" dirty="0">
                <a:solidFill>
                  <a:srgbClr val="565755"/>
                </a:solidFill>
              </a:rPr>
              <a:t>, and challenging myself to </a:t>
            </a:r>
            <a:r>
              <a:rPr lang="en-US" sz="2400" b="1" dirty="0">
                <a:solidFill>
                  <a:srgbClr val="565755"/>
                </a:solidFill>
              </a:rPr>
              <a:t>grow as a clinician and medical educator</a:t>
            </a:r>
            <a:r>
              <a:rPr lang="en-US" sz="2400" dirty="0">
                <a:solidFill>
                  <a:srgbClr val="565755"/>
                </a:solidFill>
              </a:rPr>
              <a:t>”</a:t>
            </a:r>
          </a:p>
          <a:p>
            <a:pPr algn="ctr"/>
            <a:endParaRPr lang="en-US" sz="2400" dirty="0">
              <a:solidFill>
                <a:srgbClr val="565755"/>
              </a:solidFill>
            </a:endParaRPr>
          </a:p>
          <a:p>
            <a:pPr algn="ctr"/>
            <a:r>
              <a:rPr lang="en-US" sz="2400" dirty="0">
                <a:solidFill>
                  <a:srgbClr val="565755"/>
                </a:solidFill>
              </a:rPr>
              <a:t>– Dr. Hannah C. Coulson</a:t>
            </a:r>
          </a:p>
          <a:p>
            <a:pPr algn="ctr">
              <a:lnSpc>
                <a:spcPts val="4340"/>
              </a:lnSpc>
            </a:pPr>
            <a:endParaRPr lang="en-US" sz="3100" dirty="0">
              <a:solidFill>
                <a:srgbClr val="6C11D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158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1369" y="330500"/>
            <a:ext cx="11665975" cy="1216131"/>
          </a:xfrm>
        </p:spPr>
        <p:txBody>
          <a:bodyPr/>
          <a:lstStyle/>
          <a:p>
            <a:r>
              <a:rPr lang="pt-BR" sz="4800" dirty="0"/>
              <a:t>Importância das mídias sociais</a:t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9" y="147320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B39337-FA73-0FEF-9502-065DFA89B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76" y="5143500"/>
            <a:ext cx="9439805" cy="1072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132E9C4-ABA2-C21C-2912-053FE3ED7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77" y="3213299"/>
            <a:ext cx="9439805" cy="8927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B35D89F-AC47-FBFD-7D6E-F8B3D9CA5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8" y="7029117"/>
            <a:ext cx="9434524" cy="981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8206EEAA-9D30-FECB-C63B-DD52BF9EC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217958"/>
            <a:ext cx="7090123" cy="1776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2F24AEE-6E0E-1ED8-C658-30AAC1FEF6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62643"/>
            <a:ext cx="7084842" cy="15768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4397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1369" y="330500"/>
            <a:ext cx="11665975" cy="1216131"/>
          </a:xfrm>
        </p:spPr>
        <p:txBody>
          <a:bodyPr/>
          <a:lstStyle/>
          <a:p>
            <a:r>
              <a:rPr lang="pt-BR" sz="4800" dirty="0" err="1"/>
              <a:t>Lifelong</a:t>
            </a:r>
            <a:r>
              <a:rPr lang="pt-BR" sz="4800" dirty="0"/>
              <a:t> learning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9" y="1473200"/>
            <a:ext cx="2757714" cy="4801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7E108AE-4891-4C4C-83DA-B7167E47B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4" y="2561002"/>
            <a:ext cx="5640399" cy="60730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CC6576D5-6288-3DA0-ADBF-A16327CFD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92" y="1740334"/>
            <a:ext cx="9409724" cy="6806331"/>
          </a:xfrm>
        </p:spPr>
        <p:txBody>
          <a:bodyPr/>
          <a:lstStyle/>
          <a:p>
            <a:endParaRPr lang="pt-BR" sz="32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2"/>
                </a:solidFill>
              </a:rPr>
              <a:t>Aprender a conhecer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2"/>
                </a:solidFill>
              </a:rPr>
              <a:t>Questionamentos 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2"/>
                </a:solidFill>
              </a:rPr>
              <a:t>Hábitos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2"/>
                </a:solidFill>
              </a:rPr>
              <a:t>Aprendizado informal autodirigido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2"/>
                </a:solidFill>
              </a:rPr>
              <a:t>Experiências práticas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Aprender a conviver </a:t>
            </a:r>
            <a:endParaRPr lang="pt-BR" sz="3200" dirty="0">
              <a:sym typeface="Wingdings" pitchFamily="2" charset="2"/>
            </a:endParaRP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2"/>
                </a:solidFill>
                <a:sym typeface="Wingdings" pitchFamily="2" charset="2"/>
              </a:rPr>
              <a:t>Pessoas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2"/>
                </a:solidFill>
                <a:sym typeface="Wingdings" pitchFamily="2" charset="2"/>
              </a:rPr>
              <a:t>Interações </a:t>
            </a: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2"/>
                </a:solidFill>
                <a:sym typeface="Wingdings" pitchFamily="2" charset="2"/>
              </a:rPr>
              <a:t>Redes de trocas</a:t>
            </a:r>
            <a:endParaRPr lang="pt-BR" sz="32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Aprender a ser </a:t>
            </a:r>
            <a:endParaRPr lang="pt-BR" sz="3200" dirty="0">
              <a:solidFill>
                <a:schemeClr val="tx2"/>
              </a:solidFill>
            </a:endParaRPr>
          </a:p>
          <a:p>
            <a:pPr marL="1143000" lvl="1" indent="-457200" algn="l"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0205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EEA8257-BC9D-71D3-5A27-E73764BD3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990730"/>
            <a:ext cx="11125201" cy="7125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4E4CF55-6099-54F4-18D1-E35C22F4B08A}"/>
              </a:ext>
            </a:extLst>
          </p:cNvPr>
          <p:cNvSpPr txBox="1"/>
          <p:nvPr/>
        </p:nvSpPr>
        <p:spPr>
          <a:xfrm>
            <a:off x="3581399" y="9116492"/>
            <a:ext cx="1112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Artista: Gabriela </a:t>
            </a:r>
            <a:r>
              <a:rPr lang="pt-BR" dirty="0" err="1"/>
              <a:t>Campiglia</a:t>
            </a:r>
            <a:endParaRPr lang="pt-BR" dirty="0"/>
          </a:p>
          <a:p>
            <a:r>
              <a:rPr lang="pt-BR" dirty="0"/>
              <a:t>Aluna do curso de Medicina da Faculdade de Ciências Médicas de Santos </a:t>
            </a:r>
          </a:p>
        </p:txBody>
      </p:sp>
    </p:spTree>
    <p:extLst>
      <p:ext uri="{BB962C8B-B14F-4D97-AF65-F5344CB8AC3E}">
        <p14:creationId xmlns:p14="http://schemas.microsoft.com/office/powerpoint/2010/main" val="1096334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6" y="3494603"/>
            <a:ext cx="7859964" cy="62093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82C553D-45C7-4DE2-E65C-12BBEF750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89" y="6792397"/>
            <a:ext cx="3186077" cy="18903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5CAFC94-0571-57BA-CC15-254632720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46" y="6792397"/>
            <a:ext cx="3321505" cy="189030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92B2260-12EC-A275-75A3-B4E87B73F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97" y="4179497"/>
            <a:ext cx="1025157" cy="1025157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40045CA3-8A66-82E7-D26F-664319BB483E}"/>
              </a:ext>
            </a:extLst>
          </p:cNvPr>
          <p:cNvSpPr txBox="1"/>
          <p:nvPr/>
        </p:nvSpPr>
        <p:spPr>
          <a:xfrm>
            <a:off x="7915405" y="4429182"/>
            <a:ext cx="1031714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9"/>
              </a:lnSpc>
            </a:pPr>
            <a:r>
              <a:rPr lang="en-US" sz="3600" spc="3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karla.prigenzi@einstein.br</a:t>
            </a:r>
            <a:endParaRPr lang="en-US" sz="3600" spc="35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424D862-6EE1-772B-6183-BB9E8551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35969" y="5395298"/>
            <a:ext cx="980886" cy="98088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245BD16D-7B8E-D6C6-FC02-12426960808F}"/>
              </a:ext>
            </a:extLst>
          </p:cNvPr>
          <p:cNvSpPr txBox="1"/>
          <p:nvPr/>
        </p:nvSpPr>
        <p:spPr>
          <a:xfrm>
            <a:off x="6391697" y="5597583"/>
            <a:ext cx="1031714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9"/>
              </a:lnSpc>
            </a:pPr>
            <a:r>
              <a:rPr lang="en-US" sz="3600" spc="3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@</a:t>
            </a:r>
            <a:r>
              <a:rPr lang="en-US" sz="3600" spc="3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pathology_tips</a:t>
            </a:r>
            <a:endParaRPr lang="en-US" sz="3600" spc="35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3E23451-4366-4CE2-A531-BA8C3E679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4531" y="6792397"/>
            <a:ext cx="3321504" cy="18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Agenda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Estilos de aprendizagem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Investigação de interesse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Abordagens de ensino-aprendizagem: persona, plano de aula e atividades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Residência médica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Mídias sociais: aproximando alunos da rotina do patologista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Patologia digital e inteligência artificial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Atrativos da especialidade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Importância do papel dos patologistas na conquista de alunos </a:t>
            </a:r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Estilos de aprendizagem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" y="1684480"/>
            <a:ext cx="2757714" cy="480167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DABF06A-A8B3-242C-D123-D66B74FA9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58" y="2141207"/>
            <a:ext cx="7772400" cy="6588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33A71979-CA37-927F-8264-67ADA40A4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78" y="2164647"/>
            <a:ext cx="7772401" cy="65648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425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Persona e plano de aula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" y="1580632"/>
            <a:ext cx="2757714" cy="480167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6927D1E9-23EB-572F-50BE-4BB5DA22B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40" y="2060799"/>
            <a:ext cx="14392519" cy="74747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5639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EB57CA82-5D7B-6D77-2203-AE78B8B1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114194"/>
            <a:ext cx="7772400" cy="5616622"/>
          </a:xfrm>
          <a:prstGeom prst="rect">
            <a:avLst/>
          </a:prstGeom>
        </p:spPr>
      </p:pic>
      <p:pic>
        <p:nvPicPr>
          <p:cNvPr id="8" name="Imagem 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778F214-0C2F-1FD4-467C-75FD42557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50" y="283753"/>
            <a:ext cx="7772400" cy="3714907"/>
          </a:xfrm>
          <a:prstGeom prst="rect">
            <a:avLst/>
          </a:prstGeom>
        </p:spPr>
      </p:pic>
      <p:pic>
        <p:nvPicPr>
          <p:cNvPr id="10" name="Imagem 9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E38C020F-A9D2-2AB5-4AEF-CA7373731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693" y="4193491"/>
            <a:ext cx="6862437" cy="5039172"/>
          </a:xfrm>
          <a:prstGeom prst="rect">
            <a:avLst/>
          </a:prstGeom>
        </p:spPr>
      </p:pic>
      <p:pic>
        <p:nvPicPr>
          <p:cNvPr id="11" name="Imagem 10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3E9A05C3-7E99-CBCD-AED2-EBDC72E1C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6140799"/>
            <a:ext cx="7772400" cy="28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13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Aquecimento: antes da aula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" y="1669401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2CB3AC-805D-7A37-01AB-FAA7D802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8" y="2149568"/>
            <a:ext cx="16253604" cy="64889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5335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Aquecimento: antes da aula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" y="1669401"/>
            <a:ext cx="2757714" cy="480167"/>
          </a:xfrm>
          <a:prstGeom prst="rect">
            <a:avLst/>
          </a:prstGeom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2F265825-063E-CDE1-9C26-1D51859B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96" y="2412558"/>
            <a:ext cx="14662408" cy="6678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6713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3494" y="444909"/>
            <a:ext cx="11665975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4800" dirty="0"/>
              <a:t>Dinâmicas de aulas teórico-práticas</a:t>
            </a:r>
            <a:br>
              <a:rPr lang="pt-BR" sz="4800" dirty="0"/>
            </a:br>
            <a:r>
              <a:rPr lang="pt-BR" sz="4800" dirty="0"/>
              <a:t>Discussão de casos clínicos reais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4" y="2036065"/>
            <a:ext cx="2757714" cy="480167"/>
          </a:xfrm>
          <a:prstGeom prst="rect">
            <a:avLst/>
          </a:prstGeom>
        </p:spPr>
      </p:pic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46184A8-6CAF-8C31-AC07-5ABC3EC00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81" y="2429608"/>
            <a:ext cx="4978400" cy="1524000"/>
          </a:xfrm>
          <a:prstGeom prst="rect">
            <a:avLst/>
          </a:prstGeom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03609489-FC32-0BF2-D683-E7BF6C9614EE}"/>
              </a:ext>
            </a:extLst>
          </p:cNvPr>
          <p:cNvSpPr txBox="1"/>
          <p:nvPr/>
        </p:nvSpPr>
        <p:spPr>
          <a:xfrm>
            <a:off x="871363" y="4242009"/>
            <a:ext cx="539183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ID: SJW, 63 anos, </a:t>
            </a:r>
            <a:r>
              <a:rPr lang="en-US" sz="2400" dirty="0" err="1">
                <a:solidFill>
                  <a:srgbClr val="000000"/>
                </a:solidFill>
              </a:rPr>
              <a:t>sexo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feminino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QD: </a:t>
            </a:r>
            <a:r>
              <a:rPr lang="en-US" sz="2400" dirty="0" err="1">
                <a:solidFill>
                  <a:srgbClr val="000000"/>
                </a:solidFill>
              </a:rPr>
              <a:t>Aumento</a:t>
            </a:r>
            <a:r>
              <a:rPr lang="en-US" sz="2400" dirty="0">
                <a:solidFill>
                  <a:srgbClr val="000000"/>
                </a:solidFill>
              </a:rPr>
              <a:t> do </a:t>
            </a:r>
            <a:r>
              <a:rPr lang="en-US" sz="2400" dirty="0" err="1">
                <a:solidFill>
                  <a:srgbClr val="000000"/>
                </a:solidFill>
              </a:rPr>
              <a:t>tamanho</a:t>
            </a:r>
            <a:r>
              <a:rPr lang="en-US" sz="2400" dirty="0">
                <a:solidFill>
                  <a:srgbClr val="000000"/>
                </a:solidFill>
              </a:rPr>
              <a:t> da mama </a:t>
            </a:r>
            <a:r>
              <a:rPr lang="en-US" sz="2400" dirty="0" err="1">
                <a:solidFill>
                  <a:srgbClr val="000000"/>
                </a:solidFill>
              </a:rPr>
              <a:t>há</a:t>
            </a:r>
            <a:r>
              <a:rPr lang="en-US" sz="2400" dirty="0">
                <a:solidFill>
                  <a:srgbClr val="000000"/>
                </a:solidFill>
              </a:rPr>
              <a:t> 2 meses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HPMA: </a:t>
            </a:r>
            <a:r>
              <a:rPr lang="en-US" sz="2400" dirty="0" err="1">
                <a:solidFill>
                  <a:srgbClr val="000000"/>
                </a:solidFill>
              </a:rPr>
              <a:t>paciente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refere</a:t>
            </a:r>
            <a:r>
              <a:rPr lang="en-US" sz="2400" dirty="0">
                <a:solidFill>
                  <a:srgbClr val="000000"/>
                </a:solidFill>
              </a:rPr>
              <a:t> mamas </a:t>
            </a:r>
            <a:r>
              <a:rPr lang="en-US" sz="2400" dirty="0" err="1">
                <a:solidFill>
                  <a:srgbClr val="000000"/>
                </a:solidFill>
              </a:rPr>
              <a:t>assimétricas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aumento</a:t>
            </a:r>
            <a:r>
              <a:rPr lang="en-US" sz="2400" dirty="0">
                <a:solidFill>
                  <a:srgbClr val="000000"/>
                </a:solidFill>
              </a:rPr>
              <a:t> de volume de mama </a:t>
            </a:r>
            <a:r>
              <a:rPr lang="en-US" sz="2400" dirty="0" err="1">
                <a:solidFill>
                  <a:srgbClr val="000000"/>
                </a:solidFill>
              </a:rPr>
              <a:t>direita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há</a:t>
            </a:r>
            <a:r>
              <a:rPr lang="en-US" sz="2400" dirty="0">
                <a:solidFill>
                  <a:srgbClr val="000000"/>
                </a:solidFill>
              </a:rPr>
              <a:t> 2 meses, </a:t>
            </a:r>
            <a:r>
              <a:rPr lang="en-US" sz="2400" dirty="0" err="1">
                <a:solidFill>
                  <a:srgbClr val="000000"/>
                </a:solidFill>
              </a:rPr>
              <a:t>palpando</a:t>
            </a:r>
            <a:r>
              <a:rPr lang="en-US" sz="2400" dirty="0">
                <a:solidFill>
                  <a:srgbClr val="000000"/>
                </a:solidFill>
              </a:rPr>
              <a:t>-se </a:t>
            </a:r>
            <a:r>
              <a:rPr lang="en-US" sz="2400" dirty="0" err="1">
                <a:solidFill>
                  <a:srgbClr val="000000"/>
                </a:solidFill>
              </a:rPr>
              <a:t>nódulo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grande</a:t>
            </a:r>
            <a:r>
              <a:rPr lang="en-US" sz="2400" dirty="0">
                <a:solidFill>
                  <a:srgbClr val="000000"/>
                </a:solidFill>
              </a:rPr>
              <a:t> e doloroso, com </a:t>
            </a:r>
            <a:r>
              <a:rPr lang="en-US" sz="2400" dirty="0" err="1">
                <a:solidFill>
                  <a:srgbClr val="000000"/>
                </a:solidFill>
              </a:rPr>
              <a:t>extensão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cutânea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3" name="Imagem 12" descr="Uma imagem contendo comida, metal, fio, azulejado&#10;&#10;Descrição gerada automaticamente">
            <a:extLst>
              <a:ext uri="{FF2B5EF4-FFF2-40B4-BE49-F238E27FC236}">
                <a16:creationId xmlns:a16="http://schemas.microsoft.com/office/drawing/2014/main" id="{3A312685-66DF-D8A8-CEAE-2E0CC9D3C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5" y="7350123"/>
            <a:ext cx="5204071" cy="2551674"/>
          </a:xfrm>
          <a:prstGeom prst="rect">
            <a:avLst/>
          </a:prstGeom>
        </p:spPr>
      </p:pic>
      <p:pic>
        <p:nvPicPr>
          <p:cNvPr id="15" name="Imagem 14" descr="Foto em preto e roxo&#10;&#10;Descrição gerada automaticamente">
            <a:extLst>
              <a:ext uri="{FF2B5EF4-FFF2-40B4-BE49-F238E27FC236}">
                <a16:creationId xmlns:a16="http://schemas.microsoft.com/office/drawing/2014/main" id="{A466C1E4-511C-A222-B216-03EC3570E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16" y="2089421"/>
            <a:ext cx="5436505" cy="4077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ECDBFEA0-EDE3-235A-4DF9-FC78BAF7DB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7364"/>
          <a:stretch>
            <a:fillRect/>
          </a:stretch>
        </p:blipFill>
        <p:spPr>
          <a:xfrm>
            <a:off x="12231521" y="2093538"/>
            <a:ext cx="5391836" cy="412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90E36B94-8375-9204-FD1A-868C4A033FC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77151" y="5844566"/>
            <a:ext cx="5479149" cy="4077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76DB29A3-613F-D02D-EEA8-6161BC520FA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064" b="5064"/>
          <a:stretch>
            <a:fillRect/>
          </a:stretch>
        </p:blipFill>
        <p:spPr>
          <a:xfrm>
            <a:off x="12231521" y="5844566"/>
            <a:ext cx="5391836" cy="39993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9903436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0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3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4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0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3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3F9B0DDA-A523-FE4F-BA82-19C432479454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1B893263-2D15-744C-99E2-EDDACC62465A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AF0F1894-8F44-2D48-BC83-A292E2D133F3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38CD4DB1-A28D-3C47-BDF6-8D7048639960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69E701EB-5DF0-C94F-9FD8-776A4702A495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BD3FB27E-2B91-B24C-841D-EDA26D70C6F7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5A01B65C-DB6C-1C47-8B77-282E891ED47A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2B3E56DA-70AA-A843-8DA3-18404A8756FF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C367E844-24D9-644F-B19C-2C45DA168202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66D1AF50-013C-BB4E-BFD1-70E0319E614D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7364EFCC-74AE-AC45-9FB7-AD3844CBC6A8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1AF026D4-4A9F-8942-A507-FE3D41E0339D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1151FA4D-07AD-0C46-9436-346F9F1C5A40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FDBD7634-159C-5E41-8949-3F2A7C976487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5BD6A5D5-97ED-BE45-B4AC-F29216C11B25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31BBD5B7-8745-2C40-BA94-B7FF1F8DB713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6E92CB50-9CB1-EC4E-89C2-56FB6323F1EC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9FA6300B-E130-B94D-A4FD-A4A31F856CF3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729</Words>
  <Application>Microsoft Macintosh PowerPoint</Application>
  <PresentationFormat>Personalizar</PresentationFormat>
  <Paragraphs>102</Paragraphs>
  <Slides>24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2" baseType="lpstr">
      <vt:lpstr>Arial</vt:lpstr>
      <vt:lpstr>Calibri Bold</vt:lpstr>
      <vt:lpstr>Open Sans Light</vt:lpstr>
      <vt:lpstr>Open Sans Light Bold</vt:lpstr>
      <vt:lpstr>Roboto</vt:lpstr>
      <vt:lpstr>Tahoma</vt:lpstr>
      <vt:lpstr>Wingdings</vt:lpstr>
      <vt:lpstr>Congresso de Patologia</vt:lpstr>
      <vt:lpstr>COMO ATRAIR ESTUDANTES DE MEDICINA PARA A PATOLOGIA</vt:lpstr>
      <vt:lpstr>Declaração de Conflito de Interesse</vt:lpstr>
      <vt:lpstr>Agenda </vt:lpstr>
      <vt:lpstr>Estilos de aprendizagem</vt:lpstr>
      <vt:lpstr>Persona e plano de aula </vt:lpstr>
      <vt:lpstr>Apresentação do PowerPoint</vt:lpstr>
      <vt:lpstr>Aquecimento: antes da aula </vt:lpstr>
      <vt:lpstr>Aquecimento: antes da aula </vt:lpstr>
      <vt:lpstr>Dinâmicas de aulas teórico-práticas Discussão de casos clínicos reais</vt:lpstr>
      <vt:lpstr>Dinâmicas de aulas teórico-práticas Estruturação e interpretação crítica do laudo</vt:lpstr>
      <vt:lpstr>Gamificação e ferramentas de avaliação </vt:lpstr>
      <vt:lpstr>Tarefa pós aula Mapas mentais</vt:lpstr>
      <vt:lpstr>Relação professor- aluno</vt:lpstr>
      <vt:lpstr>Residência médica: detalhes sobre a especialidade</vt:lpstr>
      <vt:lpstr>Animações com temas práticos Rotina laboratorial: jornada do exame </vt:lpstr>
      <vt:lpstr>Mídias sociais</vt:lpstr>
      <vt:lpstr>Mídias sociais: rotina do patologista</vt:lpstr>
      <vt:lpstr>Patologia digital </vt:lpstr>
      <vt:lpstr>Inteligência artificial na patologia</vt:lpstr>
      <vt:lpstr>Apresentação do PowerPoint</vt:lpstr>
      <vt:lpstr>Importância das mídias sociais </vt:lpstr>
      <vt:lpstr>Lifelong learning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Karla Calaca Kabbach Prigenzi</cp:lastModifiedBy>
  <cp:revision>31</cp:revision>
  <dcterms:created xsi:type="dcterms:W3CDTF">2024-02-22T18:43:09Z</dcterms:created>
  <dcterms:modified xsi:type="dcterms:W3CDTF">2024-05-31T11:33:27Z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